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8" r:id="rId3"/>
    <p:sldId id="256" r:id="rId4"/>
    <p:sldId id="259" r:id="rId5"/>
    <p:sldId id="277" r:id="rId6"/>
    <p:sldId id="430" r:id="rId7"/>
    <p:sldId id="432" r:id="rId8"/>
    <p:sldId id="433" r:id="rId9"/>
    <p:sldId id="478" r:id="rId10"/>
    <p:sldId id="484" r:id="rId11"/>
    <p:sldId id="486" r:id="rId12"/>
    <p:sldId id="479" r:id="rId13"/>
    <p:sldId id="485" r:id="rId14"/>
    <p:sldId id="481" r:id="rId15"/>
    <p:sldId id="482" r:id="rId16"/>
    <p:sldId id="480" r:id="rId17"/>
    <p:sldId id="487" r:id="rId18"/>
    <p:sldId id="308" r:id="rId19"/>
    <p:sldId id="377" r:id="rId20"/>
    <p:sldId id="489" r:id="rId21"/>
    <p:sldId id="309" r:id="rId22"/>
    <p:sldId id="313" r:id="rId23"/>
    <p:sldId id="511" r:id="rId24"/>
    <p:sldId id="512" r:id="rId25"/>
    <p:sldId id="513" r:id="rId26"/>
    <p:sldId id="514" r:id="rId28"/>
    <p:sldId id="311" r:id="rId29"/>
    <p:sldId id="516" r:id="rId30"/>
    <p:sldId id="517" r:id="rId31"/>
    <p:sldId id="518" r:id="rId32"/>
    <p:sldId id="519" r:id="rId33"/>
    <p:sldId id="515" r:id="rId34"/>
    <p:sldId id="520" r:id="rId35"/>
    <p:sldId id="521" r:id="rId36"/>
    <p:sldId id="266"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2385C"/>
    <a:srgbClr val="262626"/>
    <a:srgbClr val="FF9966"/>
    <a:srgbClr val="282B4E"/>
    <a:srgbClr val="2C49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98" y="-96"/>
      </p:cViewPr>
      <p:guideLst>
        <p:guide orient="horz" pos="2018"/>
        <p:guide pos="3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D2706-E675-409D-97F3-10E5FBEEFD4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4A905-A552-49D0-854B-8F0B830E716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704203"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29" name="Picture Placeholder 27"/>
          <p:cNvSpPr>
            <a:spLocks noGrp="1"/>
          </p:cNvSpPr>
          <p:nvPr>
            <p:ph type="pic" sz="quarter" idx="11"/>
          </p:nvPr>
        </p:nvSpPr>
        <p:spPr>
          <a:xfrm>
            <a:off x="2917164"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0" name="Picture Placeholder 27"/>
          <p:cNvSpPr>
            <a:spLocks noGrp="1"/>
          </p:cNvSpPr>
          <p:nvPr>
            <p:ph type="pic" sz="quarter" idx="12"/>
          </p:nvPr>
        </p:nvSpPr>
        <p:spPr>
          <a:xfrm>
            <a:off x="5156203" y="1675161"/>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1" name="Picture Placeholder 27"/>
          <p:cNvSpPr>
            <a:spLocks noGrp="1"/>
          </p:cNvSpPr>
          <p:nvPr>
            <p:ph type="pic" sz="quarter" idx="13"/>
          </p:nvPr>
        </p:nvSpPr>
        <p:spPr>
          <a:xfrm>
            <a:off x="7394127" y="1683019"/>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2" name="Picture Placeholder 27"/>
          <p:cNvSpPr>
            <a:spLocks noGrp="1"/>
          </p:cNvSpPr>
          <p:nvPr>
            <p:ph type="pic" sz="quarter" idx="14"/>
          </p:nvPr>
        </p:nvSpPr>
        <p:spPr>
          <a:xfrm>
            <a:off x="9630932"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5A079F21-3BE8-4E0A-A2CF-C18BDEAD91D7}" type="datetime1">
              <a:rPr lang="zh-CN" altLang="en-US">
                <a:solidFill>
                  <a:prstClr val="black">
                    <a:tint val="75000"/>
                  </a:prstClr>
                </a:solidFill>
              </a:rPr>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fld>
            <a:endParaRPr lang="zh-CN" altLang="en-US" sz="1865" dirty="0">
              <a:solidFill>
                <a:prstClr val="black"/>
              </a:solidFill>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12D4D-2C76-4ACD-96E3-8BED2D8C173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33871D-BB60-4C97-A8B8-9C3AF316ACC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grpSp>
        <p:nvGrpSpPr>
          <p:cNvPr id="14" name="组合 13"/>
          <p:cNvGrpSpPr/>
          <p:nvPr/>
        </p:nvGrpSpPr>
        <p:grpSpPr>
          <a:xfrm>
            <a:off x="0" y="3023929"/>
            <a:ext cx="6441740" cy="3704871"/>
            <a:chOff x="-464023" y="3179928"/>
            <a:chExt cx="7001301" cy="4046065"/>
          </a:xfrm>
        </p:grpSpPr>
        <p:sp>
          <p:nvSpPr>
            <p:cNvPr id="3" name="Freeform 5"/>
            <p:cNvSpPr/>
            <p:nvPr/>
          </p:nvSpPr>
          <p:spPr bwMode="auto">
            <a:xfrm>
              <a:off x="771148" y="4516072"/>
              <a:ext cx="4561088" cy="270992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464023" y="3179928"/>
              <a:ext cx="7001297" cy="2258268"/>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6" name="Freeform 8"/>
            <p:cNvSpPr/>
            <p:nvPr/>
          </p:nvSpPr>
          <p:spPr bwMode="auto">
            <a:xfrm>
              <a:off x="-445945" y="3179928"/>
              <a:ext cx="6983223" cy="1919528"/>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9"/>
            <p:cNvSpPr/>
            <p:nvPr/>
          </p:nvSpPr>
          <p:spPr bwMode="auto">
            <a:xfrm>
              <a:off x="2904073" y="4045597"/>
              <a:ext cx="3066835" cy="188189"/>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5858445" y="4078486"/>
              <a:ext cx="144605" cy="1060133"/>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Oval 11"/>
            <p:cNvSpPr>
              <a:spLocks noChangeArrowheads="1"/>
            </p:cNvSpPr>
            <p:nvPr/>
          </p:nvSpPr>
          <p:spPr bwMode="auto">
            <a:xfrm>
              <a:off x="5687721" y="4986542"/>
              <a:ext cx="482017" cy="501837"/>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p:nvPr/>
          </p:nvSpPr>
          <p:spPr bwMode="auto">
            <a:xfrm>
              <a:off x="5615419" y="5657752"/>
              <a:ext cx="626622" cy="1179318"/>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p:nvPr/>
          </p:nvSpPr>
          <p:spPr bwMode="auto">
            <a:xfrm>
              <a:off x="5693744" y="5356649"/>
              <a:ext cx="439842" cy="338740"/>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Oval 14"/>
            <p:cNvSpPr>
              <a:spLocks noChangeArrowheads="1"/>
            </p:cNvSpPr>
            <p:nvPr/>
          </p:nvSpPr>
          <p:spPr bwMode="auto">
            <a:xfrm>
              <a:off x="2596785" y="3945230"/>
              <a:ext cx="891731" cy="332469"/>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5486399" y="1738247"/>
            <a:ext cx="6182435" cy="983615"/>
          </a:xfrm>
          <a:prstGeom prst="rect">
            <a:avLst/>
          </a:prstGeom>
          <a:noFill/>
        </p:spPr>
        <p:txBody>
          <a:bodyPr wrap="square" rtlCol="0">
            <a:spAutoFit/>
          </a:bodyPr>
          <a:lstStyle/>
          <a:p>
            <a:pPr algn="dist"/>
            <a:r>
              <a:rPr lang="zh-CN" altLang="en-US" sz="5800" dirty="0" smtClean="0">
                <a:solidFill>
                  <a:schemeClr val="bg1"/>
                </a:solidFill>
                <a:latin typeface="方正兰亭粗黑简体" panose="02000000000000000000" pitchFamily="2" charset="-122"/>
                <a:ea typeface="方正兰亭粗黑简体" panose="02000000000000000000" pitchFamily="2" charset="-122"/>
              </a:rPr>
              <a:t>设计发现与</a:t>
            </a:r>
            <a:r>
              <a:rPr lang="zh-CN" altLang="en-US" sz="5800" dirty="0" smtClean="0">
                <a:solidFill>
                  <a:schemeClr val="bg1"/>
                </a:solidFill>
                <a:latin typeface="方正兰亭粗黑简体" panose="02000000000000000000" pitchFamily="2" charset="-122"/>
                <a:ea typeface="方正兰亭粗黑简体" panose="02000000000000000000" pitchFamily="2" charset="-122"/>
              </a:rPr>
              <a:t>定义</a:t>
            </a:r>
            <a:endParaRPr lang="zh-CN" altLang="en-US" sz="5800" dirty="0" smtClean="0">
              <a:solidFill>
                <a:schemeClr val="bg1"/>
              </a:solidFill>
              <a:latin typeface="方正兰亭粗黑简体" panose="02000000000000000000" pitchFamily="2" charset="-122"/>
              <a:ea typeface="方正兰亭粗黑简体" panose="02000000000000000000" pitchFamily="2" charset="-122"/>
            </a:endParaRPr>
          </a:p>
        </p:txBody>
      </p:sp>
      <p:sp>
        <p:nvSpPr>
          <p:cNvPr id="18" name="文本框 17"/>
          <p:cNvSpPr txBox="1"/>
          <p:nvPr/>
        </p:nvSpPr>
        <p:spPr>
          <a:xfrm>
            <a:off x="6746875" y="2969260"/>
            <a:ext cx="4921885" cy="398780"/>
          </a:xfrm>
          <a:prstGeom prst="rect">
            <a:avLst/>
          </a:prstGeom>
          <a:noFill/>
        </p:spPr>
        <p:txBody>
          <a:bodyPr wrap="square" rtlCol="0">
            <a:spAutoFit/>
          </a:bodyPr>
          <a:lstStyle/>
          <a:p>
            <a:pPr algn="r"/>
            <a:r>
              <a:rPr lang="zh-CN" altLang="en-US" sz="2000" dirty="0" smtClean="0">
                <a:solidFill>
                  <a:schemeClr val="bg1"/>
                </a:solidFill>
                <a:latin typeface="造字工房悦黑体验版纤细体" pitchFamily="50" charset="-122"/>
                <a:ea typeface="造字工房悦黑体验版纤细体" pitchFamily="50" charset="-122"/>
              </a:rPr>
              <a:t>答辩人：软件项目管理原理与实践</a:t>
            </a:r>
            <a:r>
              <a:rPr lang="en-US" altLang="zh-CN" sz="2000" dirty="0" smtClean="0">
                <a:solidFill>
                  <a:schemeClr val="bg1"/>
                </a:solidFill>
                <a:latin typeface="造字工房悦黑体验版纤细体" pitchFamily="50" charset="-122"/>
                <a:ea typeface="造字工房悦黑体验版纤细体" pitchFamily="50" charset="-122"/>
              </a:rPr>
              <a:t> G05</a:t>
            </a:r>
            <a:endParaRPr lang="en-US" altLang="zh-CN" sz="2000" dirty="0" smtClean="0">
              <a:solidFill>
                <a:schemeClr val="bg1"/>
              </a:solidFill>
              <a:latin typeface="造字工房悦黑体验版纤细体" pitchFamily="50" charset="-122"/>
              <a:ea typeface="造字工房悦黑体验版纤细体" pitchFamily="50" charset="-122"/>
            </a:endParaRPr>
          </a:p>
        </p:txBody>
      </p:sp>
      <p:sp>
        <p:nvSpPr>
          <p:cNvPr id="2" name="文本框 1"/>
          <p:cNvSpPr txBox="1"/>
          <p:nvPr/>
        </p:nvSpPr>
        <p:spPr>
          <a:xfrm>
            <a:off x="5593714" y="1093087"/>
            <a:ext cx="6182435" cy="645160"/>
          </a:xfrm>
          <a:prstGeom prst="rect">
            <a:avLst/>
          </a:prstGeom>
          <a:noFill/>
        </p:spPr>
        <p:txBody>
          <a:bodyPr wrap="square" rtlCol="0">
            <a:spAutoFit/>
          </a:bodyPr>
          <a:p>
            <a:pPr algn="l" fontAlgn="auto"/>
            <a:r>
              <a:rPr lang="zh-CN" altLang="en-US" sz="3600" dirty="0" smtClean="0">
                <a:solidFill>
                  <a:schemeClr val="bg1"/>
                </a:solidFill>
                <a:latin typeface="方正兰亭粗黑简体" panose="02000000000000000000" pitchFamily="2" charset="-122"/>
                <a:ea typeface="方正兰亭粗黑简体" panose="02000000000000000000" pitchFamily="2" charset="-122"/>
              </a:rPr>
              <a:t>Design Discovery</a:t>
            </a:r>
            <a:r>
              <a:rPr lang="en-US" altLang="zh-CN" sz="3600" dirty="0" smtClean="0">
                <a:solidFill>
                  <a:schemeClr val="bg1"/>
                </a:solidFill>
                <a:latin typeface="方正兰亭粗黑简体" panose="02000000000000000000" pitchFamily="2" charset="-122"/>
                <a:ea typeface="方正兰亭粗黑简体" panose="02000000000000000000" pitchFamily="2" charset="-122"/>
              </a:rPr>
              <a:t> &amp; Define</a:t>
            </a:r>
            <a:endParaRPr lang="en-US" altLang="zh-CN" sz="3600" dirty="0" smtClean="0">
              <a:solidFill>
                <a:schemeClr val="bg1"/>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69519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访谈：背景</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446530"/>
            <a:ext cx="10084435" cy="332295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作为商家，面临问题：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（1）团购微信群发布产品，接龙售卖，存在问题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（2）作为商家，发起者成本很高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（3）拉群的时候，并不知道群内有多少人是真实的客户，定位不准确</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（4）统计存在问题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（5）商家收款很麻烦</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（6）配送很麻烦</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28740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需求发现</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2317115" y="5720715"/>
            <a:ext cx="7908290" cy="101473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当前社区团购实践和产品的团长端用户明德楼小卖部</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团长刘伯。</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图为</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团长代表</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访谈。</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2317115" y="1174115"/>
            <a:ext cx="7557135" cy="4279265"/>
          </a:xfrm>
          <a:prstGeom prst="rect">
            <a:avLst/>
          </a:prstGeom>
        </p:spPr>
      </p:pic>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69519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访谈：背景</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767840"/>
            <a:ext cx="10084435" cy="424624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当前社区团购实践和产品的团长端用户明德楼小卖部团长刘伯。</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作为团长，面临问题</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配送费基本没有</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隔几天，不知道在这个地方</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腐烂的情况，要拍照片以防万一</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人少</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学校进不去，自己过来找</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退货不好退</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8044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评估现有实践</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和产品</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4" name="图片 3"/>
          <p:cNvPicPr>
            <a:picLocks noChangeAspect="1"/>
          </p:cNvPicPr>
          <p:nvPr/>
        </p:nvPicPr>
        <p:blipFill>
          <a:blip r:embed="rId1"/>
          <a:stretch>
            <a:fillRect/>
          </a:stretch>
        </p:blipFill>
        <p:spPr>
          <a:xfrm>
            <a:off x="963295" y="1286510"/>
            <a:ext cx="2678430" cy="5358130"/>
          </a:xfrm>
          <a:prstGeom prst="rect">
            <a:avLst/>
          </a:prstGeom>
        </p:spPr>
      </p:pic>
      <p:pic>
        <p:nvPicPr>
          <p:cNvPr id="5" name="图片 4"/>
          <p:cNvPicPr>
            <a:picLocks noChangeAspect="1"/>
          </p:cNvPicPr>
          <p:nvPr/>
        </p:nvPicPr>
        <p:blipFill>
          <a:blip r:embed="rId2"/>
          <a:stretch>
            <a:fillRect/>
          </a:stretch>
        </p:blipFill>
        <p:spPr>
          <a:xfrm>
            <a:off x="4028440" y="1286510"/>
            <a:ext cx="2491740" cy="5400040"/>
          </a:xfrm>
          <a:prstGeom prst="rect">
            <a:avLst/>
          </a:prstGeom>
        </p:spPr>
      </p:pic>
      <p:pic>
        <p:nvPicPr>
          <p:cNvPr id="6" name="图片 5"/>
          <p:cNvPicPr>
            <a:picLocks noChangeAspect="1"/>
          </p:cNvPicPr>
          <p:nvPr/>
        </p:nvPicPr>
        <p:blipFill>
          <a:blip r:embed="rId3"/>
          <a:stretch>
            <a:fillRect/>
          </a:stretch>
        </p:blipFill>
        <p:spPr>
          <a:xfrm>
            <a:off x="6816725" y="1285240"/>
            <a:ext cx="2471420" cy="5356225"/>
          </a:xfrm>
          <a:prstGeom prst="rect">
            <a:avLst/>
          </a:prstGeom>
        </p:spPr>
      </p:pic>
      <p:pic>
        <p:nvPicPr>
          <p:cNvPr id="7" name="图片 6"/>
          <p:cNvPicPr>
            <a:picLocks noChangeAspect="1"/>
          </p:cNvPicPr>
          <p:nvPr/>
        </p:nvPicPr>
        <p:blipFill>
          <a:blip r:embed="rId4"/>
          <a:stretch>
            <a:fillRect/>
          </a:stretch>
        </p:blipFill>
        <p:spPr>
          <a:xfrm>
            <a:off x="9584690" y="1285240"/>
            <a:ext cx="2471420" cy="5357495"/>
          </a:xfrm>
          <a:prstGeom prst="rect">
            <a:avLst/>
          </a:prstGeom>
        </p:spPr>
      </p:pic>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8044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评估现有实践</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和产品</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513840"/>
            <a:ext cx="7089140" cy="55308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现有的社区团购</a:t>
            </a:r>
            <a:r>
              <a:rPr lang="en-US" alt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APP</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基本</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流程：</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562100" y="2508250"/>
            <a:ext cx="9067800" cy="1689735"/>
          </a:xfrm>
          <a:prstGeom prst="rect">
            <a:avLst/>
          </a:prstGeom>
        </p:spPr>
      </p:pic>
      <p:sp>
        <p:nvSpPr>
          <p:cNvPr id="100" name="文本框 99"/>
          <p:cNvSpPr txBox="1"/>
          <p:nvPr/>
        </p:nvSpPr>
        <p:spPr>
          <a:xfrm>
            <a:off x="963295" y="4639310"/>
            <a:ext cx="10078085" cy="1476375"/>
          </a:xfrm>
          <a:prstGeom prst="rect">
            <a:avLst/>
          </a:prstGeom>
          <a:noFill/>
          <a:ln w="9525">
            <a:noFill/>
          </a:ln>
        </p:spPr>
        <p:txBody>
          <a:bodyPr wrap="square">
            <a:spAutoFit/>
          </a:bodyPr>
          <a:p>
            <a:pPr indent="457200" algn="l">
              <a:lnSpc>
                <a:spcPct val="150000"/>
              </a:lnSpc>
              <a:buClrTx/>
              <a:buSzTx/>
              <a:buFontTx/>
            </a:pPr>
            <a:r>
              <a:rPr lang="zh-CN"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当前社区团购的基本流程</a:t>
            </a:r>
            <a:r>
              <a:rPr lang="zh-CN"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就是：供应商在社区团购</a:t>
            </a:r>
            <a:r>
              <a:rPr lang="en-US" altLang="zh-CN" sz="2000" b="0" dirty="0">
                <a:solidFill>
                  <a:srgbClr val="262626"/>
                </a:solidFill>
                <a:latin typeface="宋体" panose="02010600030101010101" pitchFamily="2" charset="-122"/>
                <a:ea typeface="宋体" panose="02010600030101010101" pitchFamily="2" charset="-122"/>
                <a:cs typeface="宋体" panose="02010600030101010101" pitchFamily="2" charset="-122"/>
              </a:rPr>
              <a:t>APP</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（平台）上发布商品，用户购买，</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然后以社区为单位，以团长为纽带的定点团购。</a:t>
            </a:r>
            <a:endPar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a:lnSpc>
                <a:spcPct val="150000"/>
              </a:lnSpc>
              <a:buClrTx/>
              <a:buSzTx/>
              <a:buFontTx/>
            </a:pP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其中用户的宣传和商品的推广主要是靠大量的微信群和微信群内</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的消息</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轰炸。</a:t>
            </a:r>
            <a:endPar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3000375"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客户期望</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226820"/>
            <a:ext cx="10375900" cy="378460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商家角度</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1.基于定位、有限距离的快速团购信息发布模式，不需要重度依赖微信群</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2.发布过程中添加文字、图片或视频等，</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可以</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链接发布</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到</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第三方视频平台</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3.支持第三方支付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.通过信用评级的方式来起到社区维系的地位</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.每个人都可以当商家</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.商品的好坏检测体系</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3000375"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客户期望</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226820"/>
            <a:ext cx="10375900" cy="332295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在使用者角度：</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接受本社区的团购信息</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用户可以设置是否接受团购信息</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（防止消息轰炸）</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产品的购买</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配送时间、配送方式的选择</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可以通过关注的形式，只关注好朋友的购买信息</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alt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扩展到同城的</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内容</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3</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627622" y="3303833"/>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定义</a:t>
            </a:r>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阶段</a:t>
            </a:r>
            <a:endParaRPr lang="zh-CN" altLang="en-US"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83870" y="44005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Define</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 </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定义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4" name="矩形 4"/>
          <p:cNvSpPr>
            <a:spLocks noChangeArrowheads="1"/>
          </p:cNvSpPr>
          <p:nvPr/>
        </p:nvSpPr>
        <p:spPr bwMode="auto">
          <a:xfrm>
            <a:off x="963295" y="1226820"/>
            <a:ext cx="10375900" cy="470789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离散的观察结果</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抽象到对项目有影响的意义级别的陈述</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定义阶段是关于实现，然后为工作创建一个焦点</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专注于一个有意义的挑战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以用户需求和见解为基础，对问题进行独特、简洁的重构</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识别用户、需求和见解</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下箭头 5"/>
          <p:cNvSpPr/>
          <p:nvPr/>
        </p:nvSpPr>
        <p:spPr>
          <a:xfrm>
            <a:off x="2134235" y="1929765"/>
            <a:ext cx="455295" cy="528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529330" y="13970"/>
            <a:ext cx="5132705" cy="6844030"/>
          </a:xfrm>
          <a:prstGeom prst="rect">
            <a:avLst/>
          </a:prstGeom>
        </p:spPr>
      </p:pic>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914665" y="2917622"/>
            <a:ext cx="2374441" cy="1323439"/>
            <a:chOff x="0" y="3010281"/>
            <a:chExt cx="6441740" cy="3704871"/>
          </a:xfrm>
        </p:grpSpPr>
        <p:sp>
          <p:nvSpPr>
            <p:cNvPr id="5"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6"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11"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2"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3"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3324998" y="2702588"/>
            <a:ext cx="2366396" cy="1323439"/>
          </a:xfrm>
          <a:prstGeom prst="rect">
            <a:avLst/>
          </a:prstGeom>
          <a:noFill/>
        </p:spPr>
        <p:txBody>
          <a:bodyPr wrap="square" rtlCol="0">
            <a:spAutoFit/>
          </a:bodyPr>
          <a:lstStyle/>
          <a:p>
            <a:pPr algn="dist"/>
            <a:r>
              <a:rPr lang="zh-CN" altLang="en-US" sz="8000" dirty="0" smtClean="0">
                <a:solidFill>
                  <a:srgbClr val="22385C"/>
                </a:solidFill>
                <a:latin typeface="方正兰亭粗黑简体" panose="02000000000000000000" pitchFamily="2" charset="-122"/>
                <a:ea typeface="方正兰亭粗黑简体" panose="02000000000000000000" pitchFamily="2" charset="-122"/>
              </a:rPr>
              <a:t>目录</a:t>
            </a:r>
            <a:endParaRPr lang="zh-CN" altLang="en-US" sz="8000" dirty="0">
              <a:solidFill>
                <a:srgbClr val="22385C"/>
              </a:solidFill>
              <a:latin typeface="方正兰亭粗黑简体" panose="02000000000000000000" pitchFamily="2" charset="-122"/>
              <a:ea typeface="方正兰亭粗黑简体" panose="02000000000000000000" pitchFamily="2" charset="-122"/>
            </a:endParaRPr>
          </a:p>
        </p:txBody>
      </p:sp>
      <p:sp>
        <p:nvSpPr>
          <p:cNvPr id="15" name="文本框 14"/>
          <p:cNvSpPr txBox="1"/>
          <p:nvPr/>
        </p:nvSpPr>
        <p:spPr>
          <a:xfrm>
            <a:off x="3443668" y="3810043"/>
            <a:ext cx="2148032" cy="523220"/>
          </a:xfrm>
          <a:prstGeom prst="rect">
            <a:avLst/>
          </a:prstGeom>
          <a:noFill/>
        </p:spPr>
        <p:txBody>
          <a:bodyPr wrap="square" rtlCol="0">
            <a:spAutoFit/>
          </a:bodyPr>
          <a:lstStyle/>
          <a:p>
            <a:pPr algn="dist"/>
            <a:r>
              <a:rPr lang="en-US" altLang="zh-CN" sz="2800" dirty="0" smtClean="0">
                <a:solidFill>
                  <a:srgbClr val="22385C"/>
                </a:solidFill>
                <a:latin typeface="造字工房悦黑体验版纤细体" pitchFamily="50" charset="-122"/>
                <a:ea typeface="造字工房悦黑体验版纤细体" pitchFamily="50" charset="-122"/>
              </a:rPr>
              <a:t>CONTENTS</a:t>
            </a:r>
            <a:endParaRPr lang="zh-CN" altLang="en-US" sz="2800" dirty="0">
              <a:solidFill>
                <a:srgbClr val="22385C"/>
              </a:solidFill>
              <a:latin typeface="造字工房悦黑体验版纤细体" pitchFamily="50" charset="-122"/>
              <a:ea typeface="造字工房悦黑体验版纤细体" pitchFamily="50" charset="-122"/>
            </a:endParaRPr>
          </a:p>
        </p:txBody>
      </p:sp>
      <p:grpSp>
        <p:nvGrpSpPr>
          <p:cNvPr id="22" name="组合 21"/>
          <p:cNvGrpSpPr/>
          <p:nvPr/>
        </p:nvGrpSpPr>
        <p:grpSpPr>
          <a:xfrm>
            <a:off x="6200189" y="1682547"/>
            <a:ext cx="4462818" cy="720000"/>
            <a:chOff x="6100549" y="1719617"/>
            <a:chExt cx="4462818" cy="720000"/>
          </a:xfrm>
        </p:grpSpPr>
        <p:sp>
          <p:nvSpPr>
            <p:cNvPr id="18" name="圆角矩形 17"/>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297644" y="1754522"/>
              <a:ext cx="532263" cy="646331"/>
            </a:xfrm>
            <a:prstGeom prst="rect">
              <a:avLst/>
            </a:prstGeom>
            <a:noFill/>
          </p:spPr>
          <p:txBody>
            <a:bodyPr wrap="square" rtlCol="0">
              <a:spAutoFit/>
            </a:bodyPr>
            <a:lstStyle/>
            <a:p>
              <a:pPr algn="ctr"/>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1</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21" name="文本框 20"/>
            <p:cNvSpPr txBox="1"/>
            <p:nvPr/>
          </p:nvSpPr>
          <p:spPr>
            <a:xfrm>
              <a:off x="7028598" y="1785002"/>
              <a:ext cx="3370997" cy="583565"/>
            </a:xfrm>
            <a:prstGeom prst="rect">
              <a:avLst/>
            </a:prstGeom>
            <a:noFill/>
          </p:spPr>
          <p:txBody>
            <a:bodyPr wrap="square" rtlCol="0">
              <a:spAutoFit/>
            </a:bodyPr>
            <a:lstStyle/>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主题确认</a:t>
              </a:r>
              <a:endParaRPr lang="zh-CN" altLang="en-US" sz="3200" dirty="0" smtClean="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38" name="组合 37"/>
          <p:cNvGrpSpPr/>
          <p:nvPr/>
        </p:nvGrpSpPr>
        <p:grpSpPr>
          <a:xfrm>
            <a:off x="6200134" y="2870373"/>
            <a:ext cx="4462818" cy="720000"/>
            <a:chOff x="6100549" y="1719617"/>
            <a:chExt cx="4462818" cy="720000"/>
          </a:xfrm>
        </p:grpSpPr>
        <p:sp>
          <p:nvSpPr>
            <p:cNvPr id="39" name="圆角矩形 38"/>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294469" y="1785002"/>
              <a:ext cx="532263" cy="645160"/>
            </a:xfrm>
            <a:prstGeom prst="rect">
              <a:avLst/>
            </a:prstGeom>
            <a:noFill/>
          </p:spPr>
          <p:txBody>
            <a:bodyPr wrap="square" rtlCol="0">
              <a:spAutoFit/>
            </a:bodyPr>
            <a:lstStyle/>
            <a:p>
              <a:pPr algn="ctr"/>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2</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2" name="文本框 41"/>
            <p:cNvSpPr txBox="1"/>
            <p:nvPr/>
          </p:nvSpPr>
          <p:spPr>
            <a:xfrm>
              <a:off x="7028598" y="1785002"/>
              <a:ext cx="3370997" cy="583565"/>
            </a:xfrm>
            <a:prstGeom prst="rect">
              <a:avLst/>
            </a:prstGeom>
            <a:noFill/>
          </p:spPr>
          <p:txBody>
            <a:bodyPr wrap="square" rtlCol="0">
              <a:spAutoFit/>
            </a:bodyPr>
            <a:lstStyle/>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设计发现</a:t>
              </a:r>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阶段</a:t>
              </a:r>
              <a:endParaRPr lang="zh-CN" altLang="en-US" sz="3200" dirty="0" smtClean="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4" name="组合 43"/>
          <p:cNvGrpSpPr/>
          <p:nvPr/>
        </p:nvGrpSpPr>
        <p:grpSpPr>
          <a:xfrm>
            <a:off x="6200189" y="4057468"/>
            <a:ext cx="4462818" cy="720000"/>
            <a:chOff x="6100549" y="1719617"/>
            <a:chExt cx="4462818" cy="720000"/>
          </a:xfrm>
        </p:grpSpPr>
        <p:sp>
          <p:nvSpPr>
            <p:cNvPr id="45" name="圆角矩形 44"/>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6295104" y="1777382"/>
              <a:ext cx="532263" cy="645160"/>
            </a:xfrm>
            <a:prstGeom prst="rect">
              <a:avLst/>
            </a:prstGeom>
            <a:noFill/>
          </p:spPr>
          <p:txBody>
            <a:bodyPr wrap="square" rtlCol="0">
              <a:spAutoFit/>
            </a:bodyPr>
            <a:p>
              <a:pPr algn="ctr"/>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3</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8" name="文本框 47"/>
            <p:cNvSpPr txBox="1"/>
            <p:nvPr/>
          </p:nvSpPr>
          <p:spPr>
            <a:xfrm>
              <a:off x="7028598" y="1785002"/>
              <a:ext cx="3370997" cy="583565"/>
            </a:xfrm>
            <a:prstGeom prst="rect">
              <a:avLst/>
            </a:prstGeom>
            <a:noFill/>
          </p:spPr>
          <p:txBody>
            <a:bodyPr wrap="square" rtlCol="0">
              <a:spAutoFit/>
            </a:bodyPr>
            <a:p>
              <a:pPr algn="dist"/>
              <a:r>
                <a:rPr lang="zh-CN" altLang="en-US" sz="3200" dirty="0">
                  <a:solidFill>
                    <a:schemeClr val="bg1"/>
                  </a:solidFill>
                  <a:latin typeface="方正兰亭粗黑简体" panose="02000000000000000000" pitchFamily="2" charset="-122"/>
                  <a:ea typeface="方正兰亭粗黑简体" panose="02000000000000000000" pitchFamily="2" charset="-122"/>
                </a:rPr>
                <a:t>定义</a:t>
              </a:r>
              <a:r>
                <a:rPr lang="zh-CN" altLang="en-US" sz="3200" dirty="0">
                  <a:solidFill>
                    <a:schemeClr val="bg1"/>
                  </a:solidFill>
                  <a:latin typeface="方正兰亭粗黑简体" panose="02000000000000000000" pitchFamily="2" charset="-122"/>
                  <a:ea typeface="方正兰亭粗黑简体" panose="02000000000000000000" pitchFamily="2" charset="-122"/>
                </a:rPr>
                <a:t>阶段</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5058662" y="3227633"/>
            <a:ext cx="5415012" cy="1106805"/>
          </a:xfrm>
          <a:prstGeom prst="rect">
            <a:avLst/>
          </a:prstGeom>
          <a:noFill/>
        </p:spPr>
        <p:txBody>
          <a:bodyPr wrap="square" rtlCol="0">
            <a:spAutoFit/>
          </a:bodyPr>
          <a:lstStyle/>
          <a:p>
            <a:pPr algn="dist"/>
            <a:r>
              <a:rPr lang="en-US" altLang="zh-CN" sz="6600" dirty="0" smtClean="0">
                <a:solidFill>
                  <a:srgbClr val="22385C"/>
                </a:solidFill>
                <a:latin typeface="方正兰亭粗黑简体" panose="02000000000000000000" pitchFamily="2" charset="-122"/>
                <a:ea typeface="方正兰亭粗黑简体" panose="02000000000000000000" pitchFamily="2" charset="-122"/>
              </a:rPr>
              <a:t>UNPACK</a:t>
            </a:r>
            <a:endParaRPr lang="en-US" altLang="zh-CN"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10995" y="0"/>
            <a:ext cx="9102725" cy="6827520"/>
          </a:xfrm>
          <a:prstGeom prst="rect">
            <a:avLst/>
          </a:prstGeom>
        </p:spPr>
      </p:pic>
      <p:sp>
        <p:nvSpPr>
          <p:cNvPr id="4" name="矩形 3"/>
          <p:cNvSpPr/>
          <p:nvPr/>
        </p:nvSpPr>
        <p:spPr>
          <a:xfrm>
            <a:off x="124460" y="179070"/>
            <a:ext cx="1414780" cy="1198880"/>
          </a:xfrm>
          <a:prstGeom prst="rect">
            <a:avLst/>
          </a:prstGeom>
          <a:noFill/>
          <a:ln>
            <a:noFill/>
          </a:ln>
        </p:spPr>
        <p:txBody>
          <a:bodyPr wrap="none" rtlCol="0" anchor="t">
            <a:spAutoFit/>
          </a:bodyPr>
          <a:p>
            <a:pPr algn="ctr"/>
            <a:r>
              <a:rPr lang="en-US" altLang="zh-CN" sz="7200" b="1">
                <a:ln/>
                <a:solidFill>
                  <a:schemeClr val="accent1"/>
                </a:solidFill>
                <a:effectLst>
                  <a:outerShdw blurRad="38100" dist="25400" dir="5400000" algn="ctr" rotWithShape="0">
                    <a:srgbClr val="6E747A">
                      <a:alpha val="43000"/>
                    </a:srgbClr>
                  </a:outerShdw>
                </a:effectLst>
              </a:rPr>
              <a:t>say</a:t>
            </a:r>
            <a:endParaRPr lang="en-US" altLang="zh-CN" sz="7200" b="1">
              <a:ln/>
              <a:solidFill>
                <a:schemeClr val="accent1"/>
              </a:solidFill>
              <a:effectLst>
                <a:outerShdw blurRad="38100" dist="25400" dir="5400000" algn="ctr" rotWithShape="0">
                  <a:srgbClr val="6E747A">
                    <a:alpha val="43000"/>
                  </a:srgbClr>
                </a:outerShdw>
              </a:effectLst>
            </a:endParaRPr>
          </a:p>
        </p:txBody>
      </p:sp>
      <p:sp>
        <p:nvSpPr>
          <p:cNvPr id="5" name="矩形 4"/>
          <p:cNvSpPr/>
          <p:nvPr/>
        </p:nvSpPr>
        <p:spPr>
          <a:xfrm>
            <a:off x="10713720" y="363220"/>
            <a:ext cx="1490980" cy="829945"/>
          </a:xfrm>
          <a:prstGeom prst="rect">
            <a:avLst/>
          </a:prstGeom>
          <a:noFill/>
          <a:ln>
            <a:noFill/>
          </a:ln>
        </p:spPr>
        <p:txBody>
          <a:bodyPr wrap="none" rtlCol="0" anchor="t">
            <a:spAutoFit/>
          </a:bodyPr>
          <a:p>
            <a:pPr algn="ctr"/>
            <a:r>
              <a:rPr lang="en-US" altLang="zh-CN" sz="4800" b="1">
                <a:solidFill>
                  <a:schemeClr val="accent1"/>
                </a:solidFill>
                <a:effectLst>
                  <a:outerShdw blurRad="38100" dist="25400" dir="5400000" algn="ctr" rotWithShape="0">
                    <a:srgbClr val="6E747A">
                      <a:alpha val="43000"/>
                    </a:srgbClr>
                  </a:outerShdw>
                </a:effectLst>
              </a:rPr>
              <a:t>think</a:t>
            </a:r>
            <a:endParaRPr lang="en-US" altLang="zh-CN" sz="4800" b="1">
              <a:solidFill>
                <a:schemeClr val="accent1"/>
              </a:solidFill>
              <a:effectLst>
                <a:outerShdw blurRad="38100" dist="25400" dir="5400000" algn="ctr" rotWithShape="0">
                  <a:srgbClr val="6E747A">
                    <a:alpha val="43000"/>
                  </a:srgbClr>
                </a:outerShdw>
              </a:effectLst>
            </a:endParaRPr>
          </a:p>
        </p:txBody>
      </p:sp>
      <p:sp>
        <p:nvSpPr>
          <p:cNvPr id="6" name="矩形 5"/>
          <p:cNvSpPr/>
          <p:nvPr/>
        </p:nvSpPr>
        <p:spPr>
          <a:xfrm>
            <a:off x="273685" y="4807585"/>
            <a:ext cx="1083310" cy="1106805"/>
          </a:xfrm>
          <a:prstGeom prst="rect">
            <a:avLst/>
          </a:prstGeom>
          <a:noFill/>
          <a:ln>
            <a:noFill/>
          </a:ln>
        </p:spPr>
        <p:txBody>
          <a:bodyPr wrap="none" rtlCol="0" anchor="t">
            <a:spAutoFit/>
          </a:bodyPr>
          <a:p>
            <a:pPr algn="ctr"/>
            <a:r>
              <a:rPr lang="en-US" altLang="zh-CN" sz="6600" b="1">
                <a:solidFill>
                  <a:schemeClr val="accent1"/>
                </a:solidFill>
                <a:effectLst>
                  <a:outerShdw blurRad="38100" dist="25400" dir="5400000" algn="ctr" rotWithShape="0">
                    <a:srgbClr val="6E747A">
                      <a:alpha val="43000"/>
                    </a:srgbClr>
                  </a:outerShdw>
                </a:effectLst>
              </a:rPr>
              <a:t>do</a:t>
            </a:r>
            <a:endParaRPr lang="en-US" altLang="zh-CN" sz="6600" b="1">
              <a:solidFill>
                <a:schemeClr val="accent1"/>
              </a:solidFill>
              <a:effectLst>
                <a:outerShdw blurRad="38100" dist="25400" dir="5400000" algn="ctr" rotWithShape="0">
                  <a:srgbClr val="6E747A">
                    <a:alpha val="43000"/>
                  </a:srgbClr>
                </a:outerShdw>
              </a:effectLst>
            </a:endParaRPr>
          </a:p>
        </p:txBody>
      </p:sp>
      <p:sp>
        <p:nvSpPr>
          <p:cNvPr id="8" name="矩形 7"/>
          <p:cNvSpPr/>
          <p:nvPr/>
        </p:nvSpPr>
        <p:spPr>
          <a:xfrm>
            <a:off x="10785158" y="4971415"/>
            <a:ext cx="1364615" cy="1014730"/>
          </a:xfrm>
          <a:prstGeom prst="rect">
            <a:avLst/>
          </a:prstGeom>
          <a:noFill/>
          <a:ln>
            <a:noFill/>
          </a:ln>
        </p:spPr>
        <p:txBody>
          <a:bodyPr wrap="none" rtlCol="0" anchor="t">
            <a:spAutoFit/>
          </a:bodyPr>
          <a:p>
            <a:pPr algn="ctr"/>
            <a:r>
              <a:rPr lang="en-US" altLang="zh-CN" sz="6000" b="1">
                <a:solidFill>
                  <a:schemeClr val="accent1"/>
                </a:solidFill>
                <a:effectLst>
                  <a:outerShdw blurRad="38100" dist="25400" dir="5400000" algn="ctr" rotWithShape="0">
                    <a:srgbClr val="6E747A">
                      <a:alpha val="43000"/>
                    </a:srgbClr>
                  </a:outerShdw>
                </a:effectLst>
              </a:rPr>
              <a:t>feel</a:t>
            </a:r>
            <a:endParaRPr lang="en-US" altLang="zh-CN" sz="6000" b="1">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a:stCxn id="3" idx="1"/>
            <a:endCxn id="3" idx="3"/>
          </p:cNvCxnSpPr>
          <p:nvPr/>
        </p:nvCxnSpPr>
        <p:spPr>
          <a:xfrm>
            <a:off x="1610995" y="3413760"/>
            <a:ext cx="910272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直接连接符 10"/>
          <p:cNvCxnSpPr>
            <a:stCxn id="3" idx="0"/>
            <a:endCxn id="3" idx="2"/>
          </p:cNvCxnSpPr>
          <p:nvPr/>
        </p:nvCxnSpPr>
        <p:spPr>
          <a:xfrm>
            <a:off x="6162675" y="0"/>
            <a:ext cx="0" cy="682752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r="56721" b="62128"/>
          <a:stretch>
            <a:fillRect/>
          </a:stretch>
        </p:blipFill>
        <p:spPr>
          <a:xfrm>
            <a:off x="1610995" y="0"/>
            <a:ext cx="10447655" cy="6858000"/>
          </a:xfrm>
          <a:prstGeom prst="rect">
            <a:avLst/>
          </a:prstGeom>
        </p:spPr>
      </p:pic>
      <p:sp>
        <p:nvSpPr>
          <p:cNvPr id="4" name="矩形 3"/>
          <p:cNvSpPr/>
          <p:nvPr/>
        </p:nvSpPr>
        <p:spPr>
          <a:xfrm>
            <a:off x="124460" y="179070"/>
            <a:ext cx="1414780" cy="1198880"/>
          </a:xfrm>
          <a:prstGeom prst="rect">
            <a:avLst/>
          </a:prstGeom>
          <a:noFill/>
          <a:ln>
            <a:noFill/>
          </a:ln>
        </p:spPr>
        <p:txBody>
          <a:bodyPr wrap="none" rtlCol="0" anchor="t">
            <a:spAutoFit/>
          </a:bodyPr>
          <a:p>
            <a:pPr algn="ctr"/>
            <a:r>
              <a:rPr lang="en-US" altLang="zh-CN" sz="7200" b="1">
                <a:solidFill>
                  <a:schemeClr val="accent1"/>
                </a:solidFill>
                <a:effectLst>
                  <a:outerShdw blurRad="38100" dist="25400" dir="5400000" algn="ctr" rotWithShape="0">
                    <a:srgbClr val="6E747A">
                      <a:alpha val="43000"/>
                    </a:srgbClr>
                  </a:outerShdw>
                </a:effectLst>
              </a:rPr>
              <a:t>say</a:t>
            </a:r>
            <a:endParaRPr lang="en-US" altLang="zh-CN" sz="72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59588" b="67597"/>
          <a:stretch>
            <a:fillRect/>
          </a:stretch>
        </p:blipFill>
        <p:spPr>
          <a:xfrm>
            <a:off x="394970" y="0"/>
            <a:ext cx="11401425" cy="6857365"/>
          </a:xfrm>
          <a:prstGeom prst="rect">
            <a:avLst/>
          </a:prstGeom>
        </p:spPr>
      </p:pic>
      <p:sp>
        <p:nvSpPr>
          <p:cNvPr id="5" name="矩形 4"/>
          <p:cNvSpPr/>
          <p:nvPr/>
        </p:nvSpPr>
        <p:spPr>
          <a:xfrm>
            <a:off x="9038590" y="363220"/>
            <a:ext cx="1490980" cy="829945"/>
          </a:xfrm>
          <a:prstGeom prst="rect">
            <a:avLst/>
          </a:prstGeom>
          <a:noFill/>
          <a:ln>
            <a:noFill/>
          </a:ln>
        </p:spPr>
        <p:txBody>
          <a:bodyPr wrap="none" rtlCol="0" anchor="t">
            <a:spAutoFit/>
          </a:bodyPr>
          <a:p>
            <a:pPr algn="ctr"/>
            <a:r>
              <a:rPr lang="en-US" altLang="zh-CN" sz="4800" b="1">
                <a:solidFill>
                  <a:schemeClr val="accent1"/>
                </a:solidFill>
                <a:effectLst>
                  <a:outerShdw blurRad="38100" dist="25400" dir="5400000" algn="ctr" rotWithShape="0">
                    <a:srgbClr val="6E747A">
                      <a:alpha val="43000"/>
                    </a:srgbClr>
                  </a:outerShdw>
                </a:effectLst>
              </a:rPr>
              <a:t>think</a:t>
            </a:r>
            <a:endParaRPr lang="en-US" altLang="zh-CN" sz="48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t="60817" r="54440"/>
          <a:stretch>
            <a:fillRect/>
          </a:stretch>
        </p:blipFill>
        <p:spPr>
          <a:xfrm>
            <a:off x="1565275" y="-635"/>
            <a:ext cx="10630535" cy="6857365"/>
          </a:xfrm>
          <a:prstGeom prst="rect">
            <a:avLst/>
          </a:prstGeom>
        </p:spPr>
      </p:pic>
      <p:sp>
        <p:nvSpPr>
          <p:cNvPr id="6" name="矩形 5"/>
          <p:cNvSpPr/>
          <p:nvPr/>
        </p:nvSpPr>
        <p:spPr>
          <a:xfrm>
            <a:off x="273685" y="4807585"/>
            <a:ext cx="1083310" cy="1106805"/>
          </a:xfrm>
          <a:prstGeom prst="rect">
            <a:avLst/>
          </a:prstGeom>
          <a:noFill/>
          <a:ln>
            <a:noFill/>
          </a:ln>
        </p:spPr>
        <p:txBody>
          <a:bodyPr wrap="none" rtlCol="0" anchor="t">
            <a:spAutoFit/>
          </a:bodyPr>
          <a:p>
            <a:pPr algn="ctr"/>
            <a:r>
              <a:rPr lang="en-US" altLang="zh-CN" sz="6600" b="1">
                <a:solidFill>
                  <a:schemeClr val="accent1"/>
                </a:solidFill>
                <a:effectLst>
                  <a:outerShdw blurRad="38100" dist="25400" dir="5400000" algn="ctr" rotWithShape="0">
                    <a:srgbClr val="6E747A">
                      <a:alpha val="43000"/>
                    </a:srgbClr>
                  </a:outerShdw>
                </a:effectLst>
              </a:rPr>
              <a:t>do</a:t>
            </a:r>
            <a:endParaRPr lang="en-US" altLang="zh-CN" sz="66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59791" t="59356" r="5895" b="7831"/>
          <a:stretch>
            <a:fillRect/>
          </a:stretch>
        </p:blipFill>
        <p:spPr>
          <a:xfrm>
            <a:off x="946785" y="1905"/>
            <a:ext cx="9558655" cy="6856095"/>
          </a:xfrm>
          <a:prstGeom prst="rect">
            <a:avLst/>
          </a:prstGeom>
        </p:spPr>
      </p:pic>
      <p:sp>
        <p:nvSpPr>
          <p:cNvPr id="8" name="矩形 7"/>
          <p:cNvSpPr/>
          <p:nvPr/>
        </p:nvSpPr>
        <p:spPr>
          <a:xfrm>
            <a:off x="10785158" y="4971415"/>
            <a:ext cx="1364615" cy="1014730"/>
          </a:xfrm>
          <a:prstGeom prst="rect">
            <a:avLst/>
          </a:prstGeom>
          <a:noFill/>
          <a:ln>
            <a:noFill/>
          </a:ln>
        </p:spPr>
        <p:txBody>
          <a:bodyPr wrap="none" rtlCol="0" anchor="t">
            <a:spAutoFit/>
          </a:bodyPr>
          <a:p>
            <a:pPr algn="ctr"/>
            <a:r>
              <a:rPr lang="en-US" altLang="zh-CN" sz="6000" b="1">
                <a:solidFill>
                  <a:schemeClr val="accent1"/>
                </a:solidFill>
                <a:effectLst>
                  <a:outerShdw blurRad="38100" dist="25400" dir="5400000" algn="ctr" rotWithShape="0">
                    <a:srgbClr val="6E747A">
                      <a:alpha val="43000"/>
                    </a:srgbClr>
                  </a:outerShdw>
                </a:effectLst>
              </a:rPr>
              <a:t>feel</a:t>
            </a:r>
            <a:endParaRPr lang="en-US" altLang="zh-CN" sz="60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5302502" y="3227633"/>
            <a:ext cx="5415012" cy="1106805"/>
          </a:xfrm>
          <a:prstGeom prst="rect">
            <a:avLst/>
          </a:prstGeom>
          <a:noFill/>
        </p:spPr>
        <p:txBody>
          <a:bodyPr wrap="square" rtlCol="0">
            <a:spAutoFit/>
          </a:bodyPr>
          <a:lstStyle/>
          <a:p>
            <a:pPr algn="dist"/>
            <a:r>
              <a:rPr lang="en-US" altLang="zh-CN" sz="6600" dirty="0" smtClean="0">
                <a:solidFill>
                  <a:srgbClr val="22385C"/>
                </a:solidFill>
                <a:latin typeface="方正兰亭粗黑简体" panose="02000000000000000000" pitchFamily="2" charset="-122"/>
                <a:ea typeface="方正兰亭粗黑简体" panose="02000000000000000000" pitchFamily="2" charset="-122"/>
              </a:rPr>
              <a:t>INSIGHTS</a:t>
            </a:r>
            <a:endParaRPr lang="en-US" altLang="zh-CN"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646093" y="4971415"/>
            <a:ext cx="1642745" cy="645160"/>
          </a:xfrm>
          <a:prstGeom prst="rect">
            <a:avLst/>
          </a:prstGeom>
          <a:noFill/>
          <a:ln>
            <a:noFill/>
          </a:ln>
        </p:spPr>
        <p:txBody>
          <a:bodyPr wrap="none" rtlCol="0" anchor="t">
            <a:spAutoFit/>
          </a:bodyPr>
          <a:p>
            <a:pPr algn="ctr"/>
            <a:r>
              <a:rPr lang="en-US" altLang="zh-CN" sz="3600" b="1">
                <a:solidFill>
                  <a:schemeClr val="accent1"/>
                </a:solidFill>
                <a:effectLst>
                  <a:outerShdw blurRad="38100" dist="25400" dir="5400000" algn="ctr" rotWithShape="0">
                    <a:srgbClr val="6E747A">
                      <a:alpha val="43000"/>
                    </a:srgbClr>
                  </a:outerShdw>
                </a:effectLst>
              </a:rPr>
              <a:t>Insights</a:t>
            </a:r>
            <a:endParaRPr lang="en-US" altLang="zh-CN" sz="3600" b="1">
              <a:solidFill>
                <a:schemeClr val="accent1"/>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1"/>
          <a:stretch>
            <a:fillRect/>
          </a:stretch>
        </p:blipFill>
        <p:spPr>
          <a:xfrm>
            <a:off x="1516380" y="-10795"/>
            <a:ext cx="9158605" cy="6868795"/>
          </a:xfrm>
          <a:prstGeom prst="rect">
            <a:avLst/>
          </a:prstGeom>
        </p:spPr>
      </p:pic>
      <p:cxnSp>
        <p:nvCxnSpPr>
          <p:cNvPr id="4" name="直接连接符 3"/>
          <p:cNvCxnSpPr>
            <a:stCxn id="2" idx="0"/>
            <a:endCxn id="2" idx="2"/>
          </p:cNvCxnSpPr>
          <p:nvPr/>
        </p:nvCxnSpPr>
        <p:spPr>
          <a:xfrm>
            <a:off x="6096000" y="-10795"/>
            <a:ext cx="0" cy="6868795"/>
          </a:xfrm>
          <a:prstGeom prst="line">
            <a:avLst/>
          </a:prstGeom>
        </p:spPr>
        <p:style>
          <a:lnRef idx="3">
            <a:schemeClr val="accent5"/>
          </a:lnRef>
          <a:fillRef idx="0">
            <a:schemeClr val="accent5"/>
          </a:fillRef>
          <a:effectRef idx="2">
            <a:schemeClr val="accent5"/>
          </a:effectRef>
          <a:fontRef idx="minor">
            <a:schemeClr val="tx1"/>
          </a:fontRef>
        </p:style>
      </p:cxnSp>
      <p:cxnSp>
        <p:nvCxnSpPr>
          <p:cNvPr id="5" name="直接连接符 4"/>
          <p:cNvCxnSpPr>
            <a:stCxn id="2" idx="1"/>
            <a:endCxn id="2" idx="3"/>
          </p:cNvCxnSpPr>
          <p:nvPr/>
        </p:nvCxnSpPr>
        <p:spPr>
          <a:xfrm>
            <a:off x="1516380" y="3423920"/>
            <a:ext cx="9158605" cy="0"/>
          </a:xfrm>
          <a:prstGeom prst="line">
            <a:avLst/>
          </a:prstGeom>
        </p:spPr>
        <p:style>
          <a:lnRef idx="3">
            <a:schemeClr val="accent5"/>
          </a:lnRef>
          <a:fillRef idx="0">
            <a:schemeClr val="accent5"/>
          </a:fillRef>
          <a:effectRef idx="2">
            <a:schemeClr val="accent5"/>
          </a:effectRef>
          <a:fontRef idx="minor">
            <a:schemeClr val="tx1"/>
          </a:fontRef>
        </p:style>
      </p:cxnSp>
      <p:sp>
        <p:nvSpPr>
          <p:cNvPr id="6" name="矩形 5"/>
          <p:cNvSpPr/>
          <p:nvPr/>
        </p:nvSpPr>
        <p:spPr>
          <a:xfrm>
            <a:off x="10705148" y="1318895"/>
            <a:ext cx="1524635" cy="829945"/>
          </a:xfrm>
          <a:prstGeom prst="rect">
            <a:avLst/>
          </a:prstGeom>
          <a:noFill/>
          <a:ln>
            <a:noFill/>
          </a:ln>
        </p:spPr>
        <p:txBody>
          <a:bodyPr wrap="none" rtlCol="0" anchor="t">
            <a:spAutoFit/>
          </a:bodyPr>
          <a:p>
            <a:pPr algn="ctr"/>
            <a:r>
              <a:rPr lang="en-US" altLang="zh-CN" sz="4800" b="1">
                <a:solidFill>
                  <a:schemeClr val="accent1"/>
                </a:solidFill>
                <a:effectLst>
                  <a:outerShdw blurRad="38100" dist="25400" dir="5400000" algn="ctr" rotWithShape="0">
                    <a:srgbClr val="6E747A">
                      <a:alpha val="43000"/>
                    </a:srgbClr>
                  </a:outerShdw>
                </a:effectLst>
              </a:rPr>
              <a:t>Need</a:t>
            </a:r>
            <a:endParaRPr lang="en-US" altLang="zh-CN" sz="4800" b="1">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50166" y="4971415"/>
            <a:ext cx="1347470" cy="829945"/>
          </a:xfrm>
          <a:prstGeom prst="rect">
            <a:avLst/>
          </a:prstGeom>
          <a:noFill/>
          <a:ln>
            <a:noFill/>
          </a:ln>
        </p:spPr>
        <p:txBody>
          <a:bodyPr wrap="none" rtlCol="0" anchor="t">
            <a:spAutoFit/>
          </a:bodyPr>
          <a:p>
            <a:pPr algn="ctr"/>
            <a:r>
              <a:rPr lang="en-US" altLang="zh-CN" sz="4800" b="1">
                <a:solidFill>
                  <a:schemeClr val="accent1"/>
                </a:solidFill>
                <a:effectLst>
                  <a:outerShdw blurRad="38100" dist="25400" dir="5400000" algn="ctr" rotWithShape="0">
                    <a:srgbClr val="6E747A">
                      <a:alpha val="43000"/>
                    </a:srgbClr>
                  </a:outerShdw>
                </a:effectLst>
              </a:rPr>
              <a:t>User</a:t>
            </a:r>
            <a:endParaRPr lang="en-US" altLang="zh-CN" sz="48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9860" y="4807585"/>
            <a:ext cx="1493520" cy="922020"/>
          </a:xfrm>
          <a:prstGeom prst="rect">
            <a:avLst/>
          </a:prstGeom>
          <a:noFill/>
          <a:ln>
            <a:noFill/>
          </a:ln>
        </p:spPr>
        <p:txBody>
          <a:bodyPr wrap="none" rtlCol="0" anchor="t">
            <a:spAutoFit/>
          </a:bodyPr>
          <a:p>
            <a:pPr algn="ctr"/>
            <a:r>
              <a:rPr lang="en-US" altLang="zh-CN" sz="5400" b="1">
                <a:solidFill>
                  <a:schemeClr val="accent1"/>
                </a:solidFill>
                <a:effectLst>
                  <a:outerShdw blurRad="38100" dist="25400" dir="5400000" algn="ctr" rotWithShape="0">
                    <a:srgbClr val="6E747A">
                      <a:alpha val="43000"/>
                    </a:srgbClr>
                  </a:outerShdw>
                </a:effectLst>
              </a:rPr>
              <a:t>User</a:t>
            </a:r>
            <a:endParaRPr lang="en-US" altLang="zh-CN" sz="5400" b="1">
              <a:solidFill>
                <a:schemeClr val="accent1"/>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1"/>
          <a:stretch>
            <a:fillRect/>
          </a:stretch>
        </p:blipFill>
        <p:spPr>
          <a:xfrm>
            <a:off x="1958340" y="-17780"/>
            <a:ext cx="9167495" cy="6875780"/>
          </a:xfrm>
          <a:prstGeom prst="rect">
            <a:avLst/>
          </a:prstGeom>
        </p:spPr>
      </p:pic>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74948" y="950595"/>
            <a:ext cx="1693545" cy="922020"/>
          </a:xfrm>
          <a:prstGeom prst="rect">
            <a:avLst/>
          </a:prstGeom>
          <a:noFill/>
          <a:ln>
            <a:noFill/>
          </a:ln>
        </p:spPr>
        <p:txBody>
          <a:bodyPr wrap="none" rtlCol="0" anchor="t">
            <a:spAutoFit/>
          </a:bodyPr>
          <a:p>
            <a:pPr algn="ctr"/>
            <a:r>
              <a:rPr lang="en-US" altLang="zh-CN" sz="5400" b="1">
                <a:solidFill>
                  <a:schemeClr val="accent1"/>
                </a:solidFill>
                <a:effectLst>
                  <a:outerShdw blurRad="38100" dist="25400" dir="5400000" algn="ctr" rotWithShape="0">
                    <a:srgbClr val="6E747A">
                      <a:alpha val="43000"/>
                    </a:srgbClr>
                  </a:outerShdw>
                </a:effectLst>
              </a:rPr>
              <a:t>Need</a:t>
            </a:r>
            <a:endParaRPr lang="en-US" altLang="zh-CN" sz="5400" b="1">
              <a:solidFill>
                <a:schemeClr val="accent1"/>
              </a:solidFill>
              <a:effectLst>
                <a:outerShdw blurRad="38100" dist="25400" dir="5400000" algn="ctr" rotWithShape="0">
                  <a:srgbClr val="6E747A">
                    <a:alpha val="43000"/>
                  </a:srgbClr>
                </a:outerShdw>
              </a:effectLst>
            </a:endParaRPr>
          </a:p>
        </p:txBody>
      </p:sp>
      <p:pic>
        <p:nvPicPr>
          <p:cNvPr id="3" name="图片 2"/>
          <p:cNvPicPr>
            <a:picLocks noChangeAspect="1"/>
          </p:cNvPicPr>
          <p:nvPr/>
        </p:nvPicPr>
        <p:blipFill>
          <a:blip r:embed="rId1"/>
          <a:stretch>
            <a:fillRect/>
          </a:stretch>
        </p:blipFill>
        <p:spPr>
          <a:xfrm>
            <a:off x="1089025" y="0"/>
            <a:ext cx="9143365" cy="6858000"/>
          </a:xfrm>
          <a:prstGeom prst="rect">
            <a:avLst/>
          </a:prstGeom>
        </p:spPr>
      </p:pic>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2048"/>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1</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612087" y="3261610"/>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主题确认</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818370" y="4876165"/>
            <a:ext cx="2373630" cy="922020"/>
          </a:xfrm>
          <a:prstGeom prst="rect">
            <a:avLst/>
          </a:prstGeom>
          <a:noFill/>
          <a:ln>
            <a:noFill/>
          </a:ln>
        </p:spPr>
        <p:txBody>
          <a:bodyPr wrap="none" rtlCol="0" anchor="t">
            <a:spAutoFit/>
          </a:bodyPr>
          <a:p>
            <a:pPr algn="ctr"/>
            <a:r>
              <a:rPr lang="en-US" altLang="zh-CN" sz="5400" b="1">
                <a:solidFill>
                  <a:schemeClr val="accent1"/>
                </a:solidFill>
                <a:effectLst>
                  <a:outerShdw blurRad="38100" dist="25400" dir="5400000" algn="ctr" rotWithShape="0">
                    <a:srgbClr val="6E747A">
                      <a:alpha val="43000"/>
                    </a:srgbClr>
                  </a:outerShdw>
                </a:effectLst>
              </a:rPr>
              <a:t>Insights</a:t>
            </a:r>
            <a:endParaRPr lang="en-US" altLang="zh-CN" sz="5400" b="1">
              <a:solidFill>
                <a:schemeClr val="accent1"/>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1"/>
          <a:stretch>
            <a:fillRect/>
          </a:stretch>
        </p:blipFill>
        <p:spPr>
          <a:xfrm>
            <a:off x="570230" y="0"/>
            <a:ext cx="9144000" cy="6858000"/>
          </a:xfrm>
          <a:prstGeom prst="rect">
            <a:avLst/>
          </a:prstGeom>
        </p:spPr>
      </p:pic>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5247640" y="3227705"/>
            <a:ext cx="6389370" cy="1106805"/>
          </a:xfrm>
          <a:prstGeom prst="rect">
            <a:avLst/>
          </a:prstGeom>
          <a:noFill/>
        </p:spPr>
        <p:txBody>
          <a:bodyPr wrap="square" rtlCol="0">
            <a:spAutoFit/>
          </a:bodyPr>
          <a:lstStyle/>
          <a:p>
            <a:pPr algn="dist"/>
            <a:r>
              <a:rPr lang="en-US" altLang="zh-CN" sz="6600" dirty="0" smtClean="0">
                <a:solidFill>
                  <a:srgbClr val="22385C"/>
                </a:solidFill>
                <a:latin typeface="方正兰亭粗黑简体" panose="02000000000000000000" pitchFamily="2" charset="-122"/>
                <a:ea typeface="方正兰亭粗黑简体" panose="02000000000000000000" pitchFamily="2" charset="-122"/>
              </a:rPr>
              <a:t>POINT OF VIEW</a:t>
            </a:r>
            <a:endParaRPr lang="en-US" altLang="zh-CN"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739900" y="0"/>
            <a:ext cx="9168765" cy="6877050"/>
          </a:xfrm>
          <a:prstGeom prst="rect">
            <a:avLst/>
          </a:prstGeom>
        </p:spPr>
      </p:pic>
      <p:sp>
        <p:nvSpPr>
          <p:cNvPr id="6" name="矩形 5"/>
          <p:cNvSpPr/>
          <p:nvPr/>
        </p:nvSpPr>
        <p:spPr>
          <a:xfrm>
            <a:off x="3786505" y="654685"/>
            <a:ext cx="4618990" cy="922020"/>
          </a:xfrm>
          <a:prstGeom prst="rect">
            <a:avLst/>
          </a:prstGeom>
          <a:noFill/>
          <a:ln>
            <a:noFill/>
          </a:ln>
        </p:spPr>
        <p:txBody>
          <a:bodyPr wrap="none" rtlCol="0" anchor="t">
            <a:spAutoFit/>
          </a:bodyPr>
          <a:p>
            <a:pPr algn="ctr"/>
            <a:r>
              <a:rPr lang="en-US" altLang="zh-CN" sz="5400" b="1">
                <a:solidFill>
                  <a:schemeClr val="accent1"/>
                </a:solidFill>
                <a:effectLst>
                  <a:outerShdw blurRad="38100" dist="25400" dir="5400000" algn="ctr" rotWithShape="0">
                    <a:srgbClr val="6E747A">
                      <a:alpha val="43000"/>
                    </a:srgbClr>
                  </a:outerShdw>
                </a:effectLst>
              </a:rPr>
              <a:t>POINT OF VIEW</a:t>
            </a:r>
            <a:endParaRPr lang="en-US" altLang="zh-CN" sz="54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3000375"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抽象</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陈述</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226820"/>
            <a:ext cx="10448290" cy="2861310"/>
          </a:xfrm>
          <a:prstGeom prst="rect">
            <a:avLst/>
          </a:prstGeom>
          <a:noFill/>
          <a:ln w="9525">
            <a:noFill/>
            <a:miter lim="800000"/>
          </a:ln>
        </p:spPr>
        <p:txBody>
          <a:bodyPr wrap="square" lIns="91440" tIns="45720" rIns="91440" bIns="45720">
            <a:spAutoFit/>
          </a:bodyPr>
          <a:p>
            <a:pPr indent="457200" algn="just"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小规模团购交易。</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just"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just" fontAlgn="auto">
              <a:lnSpc>
                <a:spcPct val="150000"/>
              </a:lnSpc>
              <a:buClrTx/>
              <a:buSzTx/>
              <a:buFontTx/>
            </a:pP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物流。</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sp>
        <p:nvSpPr>
          <p:cNvPr id="15" name="文本框 14"/>
          <p:cNvSpPr txBox="1"/>
          <p:nvPr/>
        </p:nvSpPr>
        <p:spPr>
          <a:xfrm>
            <a:off x="4765024" y="1865059"/>
            <a:ext cx="2496277" cy="1322070"/>
          </a:xfrm>
          <a:prstGeom prst="rect">
            <a:avLst/>
          </a:prstGeom>
          <a:noFill/>
        </p:spPr>
        <p:txBody>
          <a:bodyPr wrap="square" rtlCol="0">
            <a:spAutoFit/>
          </a:bodyPr>
          <a:lstStyle/>
          <a:p>
            <a:pPr algn="dist"/>
            <a:r>
              <a:rPr lang="zh-CN" altLang="en-US" sz="8000" dirty="0">
                <a:solidFill>
                  <a:schemeClr val="bg1"/>
                </a:solidFill>
                <a:latin typeface="方正兰亭粗黑简体" panose="02000000000000000000" pitchFamily="2" charset="-122"/>
                <a:ea typeface="方正兰亭粗黑简体" panose="02000000000000000000" pitchFamily="2" charset="-122"/>
              </a:rPr>
              <a:t>感谢</a:t>
            </a:r>
            <a:endParaRPr lang="zh-CN" altLang="en-US" sz="8000" dirty="0">
              <a:solidFill>
                <a:schemeClr val="bg1"/>
              </a:solidFill>
              <a:latin typeface="方正兰亭粗黑简体" panose="02000000000000000000" pitchFamily="2" charset="-122"/>
              <a:ea typeface="方正兰亭粗黑简体" panose="02000000000000000000" pitchFamily="2" charset="-122"/>
            </a:endParaRPr>
          </a:p>
        </p:txBody>
      </p:sp>
      <p:cxnSp>
        <p:nvCxnSpPr>
          <p:cNvPr id="19" name="直接连接符 18"/>
          <p:cNvCxnSpPr/>
          <p:nvPr/>
        </p:nvCxnSpPr>
        <p:spPr>
          <a:xfrm>
            <a:off x="7357312" y="2540229"/>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900928" y="2540229"/>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172736" y="3364836"/>
            <a:ext cx="7680853" cy="645160"/>
          </a:xfrm>
          <a:prstGeom prst="rect">
            <a:avLst/>
          </a:prstGeom>
          <a:noFill/>
        </p:spPr>
        <p:txBody>
          <a:bodyPr wrap="square" rtlCol="0">
            <a:spAutoFit/>
          </a:bodyPr>
          <a:lstStyle/>
          <a:p>
            <a:pPr algn="ctr"/>
            <a:r>
              <a:rPr lang="en-US" sz="3600" dirty="0">
                <a:solidFill>
                  <a:schemeClr val="bg1"/>
                </a:solidFill>
                <a:latin typeface="等线" panose="02010600030101010101" charset="-122"/>
                <a:ea typeface="等线" panose="02010600030101010101" charset="-122"/>
              </a:rPr>
              <a:t>Q&amp;A</a:t>
            </a:r>
            <a:endParaRPr lang="en-US" sz="3600" dirty="0">
              <a:solidFill>
                <a:schemeClr val="bg1"/>
              </a:solidFill>
              <a:latin typeface="等线" panose="02010600030101010101" charset="-122"/>
              <a:ea typeface="等线" panose="02010600030101010101"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863731" y="1046294"/>
            <a:ext cx="3104156"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主题确认</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23596" name="矩形 4"/>
          <p:cNvSpPr>
            <a:spLocks noChangeArrowheads="1"/>
          </p:cNvSpPr>
          <p:nvPr/>
        </p:nvSpPr>
        <p:spPr bwMode="auto">
          <a:xfrm>
            <a:off x="863600" y="1900555"/>
            <a:ext cx="6537960" cy="2861310"/>
          </a:xfrm>
          <a:prstGeom prst="rect">
            <a:avLst/>
          </a:prstGeom>
          <a:noFill/>
          <a:ln w="9525">
            <a:noFill/>
            <a:miter lim="800000"/>
          </a:ln>
        </p:spPr>
        <p:txBody>
          <a:bodyPr wrap="square" lIns="91440" tIns="45720" rIns="91440" bIns="45720">
            <a:spAutoFit/>
          </a:bodyPr>
          <a:lstStyle/>
          <a:p>
            <a:pPr indent="457200" fontAlgn="auto">
              <a:lnSpc>
                <a:spcPct val="150000"/>
              </a:lnSpc>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像Facebook和Twitter这样的在线社交网络允许我们与远离我们的朋友和陌生人联系和交流。当我们把越来越多的时间花在在线维护我们的网络时，离线社区似乎被忽视了。我们如何引进技术来帮助当地社区？</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通过购物和社区的组合，我们选择时下热门的社区化团购形式作为这次的主题。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grpSp>
        <p:nvGrpSpPr>
          <p:cNvPr id="113" name="组合 112"/>
          <p:cNvGrpSpPr/>
          <p:nvPr/>
        </p:nvGrpSpPr>
        <p:grpSpPr>
          <a:xfrm>
            <a:off x="6694708" y="2676571"/>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B4B9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a:spLocks noChangeArrowheads="1"/>
          </p:cNvSpPr>
          <p:nvPr/>
        </p:nvSpPr>
        <p:spPr bwMode="auto">
          <a:xfrm>
            <a:off x="1228090" y="511810"/>
            <a:ext cx="3711575"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在线/本地化社区</a:t>
            </a:r>
            <a:endPar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2" name="文本框 3"/>
          <p:cNvSpPr>
            <a:spLocks noChangeArrowheads="1"/>
          </p:cNvSpPr>
          <p:nvPr/>
        </p:nvSpPr>
        <p:spPr bwMode="auto">
          <a:xfrm>
            <a:off x="544703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pic>
        <p:nvPicPr>
          <p:cNvPr id="5" name="图片 4" descr="SRA2021-G05-小组LOGO"/>
          <p:cNvPicPr>
            <a:picLocks noChangeAspect="1"/>
          </p:cNvPicPr>
          <p:nvPr>
            <p:custDataLst>
              <p:tags r:id="rId1"/>
            </p:custDataLst>
          </p:nvPr>
        </p:nvPicPr>
        <p:blipFill>
          <a:blip r:embed="rId2"/>
          <a:srcRect l="29148" t="27087" r="38560" b="21735"/>
          <a:stretch>
            <a:fillRect/>
          </a:stretch>
        </p:blipFill>
        <p:spPr>
          <a:xfrm>
            <a:off x="1122680" y="1620520"/>
            <a:ext cx="1739265" cy="2328545"/>
          </a:xfrm>
          <a:prstGeom prst="rect">
            <a:avLst/>
          </a:prstGeom>
        </p:spPr>
      </p:pic>
      <p:sp>
        <p:nvSpPr>
          <p:cNvPr id="9" name="文本框 8"/>
          <p:cNvSpPr txBox="1"/>
          <p:nvPr/>
        </p:nvSpPr>
        <p:spPr>
          <a:xfrm>
            <a:off x="3246120" y="1620520"/>
            <a:ext cx="7707630" cy="1476375"/>
          </a:xfrm>
          <a:prstGeom prst="rect">
            <a:avLst/>
          </a:prstGeom>
          <a:noFill/>
        </p:spPr>
        <p:txBody>
          <a:bodyPr wrap="square" rtlCol="0" anchor="t">
            <a:spAutoFit/>
          </a:bodyPr>
          <a:p>
            <a:pPr indent="457200" algn="l" fontAlgn="auto">
              <a:lnSpc>
                <a:spcPct val="150000"/>
              </a:lnSpc>
              <a:buClrTx/>
              <a:buSzTx/>
              <a:buNone/>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我们希望开发一个以生鲜、食品等日用品为主体，以视频的形式推广商品的跨平台的社区团购移动互联网平台，并通过连接在线和离线世界，弥合数字世界与现实世界之间的鸿沟。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2</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721602" y="3261923"/>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设计发现阶段</a:t>
            </a:r>
            <a:endParaRPr lang="zh-CN" altLang="en-US"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666750" y="358140"/>
            <a:ext cx="684403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Design Discovery 设计发现阶段</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42975" y="1413510"/>
            <a:ext cx="10906125" cy="2861310"/>
          </a:xfrm>
          <a:prstGeom prst="rect">
            <a:avLst/>
          </a:prstGeom>
          <a:noFill/>
          <a:ln w="9525">
            <a:noFill/>
            <a:miter lim="800000"/>
          </a:ln>
        </p:spPr>
        <p:txBody>
          <a:bodyPr wrap="square" lIns="91440" tIns="45720" rIns="91440" bIns="45720">
            <a:spAutoFit/>
          </a:bodyPr>
          <a:lstStyle/>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为了解决这个问题，我们需要设身处地为客户着想。为他们的问题和需要找到同理心。</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1.客户和任务的特征（又称需求发现Needfinding）</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2.了解客户的期望</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3.确定项目范围</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4.评估现有实践和产品</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28740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需求发现</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2" name="图片 1"/>
          <p:cNvPicPr>
            <a:picLocks noChangeAspect="1"/>
          </p:cNvPicPr>
          <p:nvPr/>
        </p:nvPicPr>
        <p:blipFill>
          <a:blip r:embed="rId1"/>
          <a:stretch>
            <a:fillRect/>
          </a:stretch>
        </p:blipFill>
        <p:spPr>
          <a:xfrm>
            <a:off x="2551430" y="1517015"/>
            <a:ext cx="7089140" cy="4013835"/>
          </a:xfrm>
          <a:prstGeom prst="rect">
            <a:avLst/>
          </a:prstGeom>
        </p:spPr>
      </p:pic>
      <p:sp>
        <p:nvSpPr>
          <p:cNvPr id="3" name="矩形 4"/>
          <p:cNvSpPr>
            <a:spLocks noChangeArrowheads="1"/>
          </p:cNvSpPr>
          <p:nvPr/>
        </p:nvSpPr>
        <p:spPr bwMode="auto">
          <a:xfrm>
            <a:off x="2551430" y="5727065"/>
            <a:ext cx="7089140" cy="101473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有社区卖货需求的不愿透露名字的小区业主徐先生。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图为</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用户代表</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访谈。</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69519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访谈：背景</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446530"/>
            <a:ext cx="10084435" cy="516953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有社区卖货和</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买货需求的不愿透露名字的小区业主徐先生。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群里分享物品，有些是小商贩通过微信渠道宣传；</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有东西不要,不想了解但仍会被消息轰炸，信息过载，信息不够分类以及系统；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作为使用者，面临问题：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（1）在群内，接收到大量的无用消息（消息轰炸）</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（2）买了东西以后，被拉进团购群</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（3）占用时间和精力，但是收获很少</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（4）在群内，会有大量推销人员的存在，同时也会面临诈骗问题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4541,&quot;width&quot;:53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1658</Words>
  <Application>WPS 演示</Application>
  <PresentationFormat>自定义</PresentationFormat>
  <Paragraphs>189</Paragraphs>
  <Slides>34</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34</vt:i4>
      </vt:variant>
    </vt:vector>
  </HeadingPairs>
  <TitlesOfParts>
    <vt:vector size="49" baseType="lpstr">
      <vt:lpstr>Arial</vt:lpstr>
      <vt:lpstr>宋体</vt:lpstr>
      <vt:lpstr>Wingdings</vt:lpstr>
      <vt:lpstr>方正兰亭粗黑简体</vt:lpstr>
      <vt:lpstr>黑体</vt:lpstr>
      <vt:lpstr>造字工房悦黑体验版纤细体</vt:lpstr>
      <vt:lpstr>Impact</vt:lpstr>
      <vt:lpstr>Segoe UI</vt:lpstr>
      <vt:lpstr>华文细黑</vt:lpstr>
      <vt:lpstr>等线</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26923</cp:lastModifiedBy>
  <cp:revision>313</cp:revision>
  <dcterms:created xsi:type="dcterms:W3CDTF">2016-03-13T07:47:00Z</dcterms:created>
  <dcterms:modified xsi:type="dcterms:W3CDTF">2021-05-12T07:14:20Z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26B94813B89445368E380CC3A6ADF237</vt:lpwstr>
  </property>
</Properties>
</file>